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57" autoAdjust="0"/>
  </p:normalViewPr>
  <p:slideViewPr>
    <p:cSldViewPr snapToGrid="0">
      <p:cViewPr varScale="1">
        <p:scale>
          <a:sx n="99" d="100"/>
          <a:sy n="99" d="100"/>
        </p:scale>
        <p:origin x="84" y="5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3867BA-73E8-472E-90A8-21E30EF80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727C8A4-B9CA-4F37-9E2C-F1AE65AD2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42BC84-FADF-47FD-B8AD-7DD8AD138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1257A-D12F-4960-98D8-5662F0D6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790AA0-1848-4AC8-A051-EC29C39B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747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DB84C7-13B7-4658-A1BE-C7C1BAB66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33EB254-1A73-4069-881E-F5F4E4602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DC8454-5126-4E1E-A573-F23833EB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CC9BD4-5925-4613-9746-F04CFC00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F2F5EE-7918-446D-AD3A-569CE7A1A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436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19199D6-9791-44F7-BB30-D3AFA8B698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A095002-3176-4D47-B54B-EA737E1AF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A3DDD1-4721-45A0-919C-1359A786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862015-C662-4E2B-A96D-AA13F66FE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A8D9C7-27AC-42A2-AA76-D53CB184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680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ED97D8-F96A-428E-9C43-CE9ABA041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99D828-12D6-4095-98A9-C36D786A6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DDB89-07D6-481E-9209-7B4EAD8A0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2C56D2-A2C7-4634-ADD6-6689E2542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D60D39-1970-42FC-BF40-6F73E3CB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826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5FF1C3-72FB-4C20-ABB1-CF198E17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323AC00-AA21-4A53-BC4B-85C55B53F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34BF69-909E-4857-9DD9-DBB0E5EA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0C048B-A68F-4429-99C9-B7B082F1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8F59AD-F7ED-4D47-A7B6-3AC16FF74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63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D4A313-CE58-4599-891B-D64121BEF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CD8F98-B258-47B8-B646-C7F95069A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A12AC95-7E5C-4003-806E-6F9A65715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B490F3-55DB-4EF5-8A03-3955DBE0F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EB851E-4E4D-4605-AB7B-2BDC176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B19ABC-A2A1-42B7-9C44-F4934EB06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364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0128F8-67D6-4A1D-9312-5481EFF70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564786-4978-4083-9E36-69561823E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32A0A35-7627-485F-925C-683E085D5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7E47578-D10A-4C40-B9F9-061FC16C7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08B089-A775-471D-9BE2-E2982DE165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8505D46-E9DC-4090-AFB5-EE90674F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6DDBE0D-4CFC-4F19-90F0-1EB43636C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7508A89-E5BC-4D1D-9639-1D78E7E53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90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2CE812-1E67-424F-8DEF-037A025AC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876ECB-0E55-489D-B7DF-E52300C05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344184F-2285-43A2-B982-50901E33F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BACE0A7-5AC8-4050-BBFD-5679220D4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309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F8C9F6F-7563-45C1-AAB5-A6C30378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D1BC2C8-CA01-4FF4-901C-8AF825D77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E26CC88-A039-42AE-9990-B331D61F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8799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46D8AC-A2A7-4B65-AEE9-133CCC81E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C42729-637F-458E-BBF9-87DEF029F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90B289C-347A-47DE-82E1-29023CCAB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7CEBD8-9DF2-4C01-9BE2-1EB4B5669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F62F7C3-FF57-4F51-8E00-82328B303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C05984-2EC5-48BC-BC2C-51136946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659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E6CD85-6E46-4726-8203-1C3BD1842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7F8B6DA-AA86-47E1-BA6A-0274E45119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AD41EC1-B2DC-47BF-B24B-C5F1D5F09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38EFF3-EB82-434D-BFF6-D87BAAD9A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2E550C-C0DE-4B93-A738-DE04BC0F8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DC410B9-9881-4AF2-A2AA-D05B34885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22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27B2417-E828-4AF1-A06C-4AE1E7015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CBC8BF-8749-4D4A-A8E2-573C99989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15AF4F-F050-4305-A71F-F4A1770F7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D5F14-A741-4EA3-949E-EACE0FE7908E}" type="datetimeFigureOut">
              <a:rPr lang="it-IT" smtClean="0"/>
              <a:t>01/11/2024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AE58ED-987A-4F08-A084-C7853D62E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16AF1A-C017-4BEE-9160-39CA2FF321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7A958-987E-43AA-BFAD-5DF75775B7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584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81">
            <a:extLst>
              <a:ext uri="{FF2B5EF4-FFF2-40B4-BE49-F238E27FC236}">
                <a16:creationId xmlns:a16="http://schemas.microsoft.com/office/drawing/2014/main" id="{A8CCCB6D-5162-4AAE-A5E3-3AC55410D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83">
            <a:extLst>
              <a:ext uri="{FF2B5EF4-FFF2-40B4-BE49-F238E27FC236}">
                <a16:creationId xmlns:a16="http://schemas.microsoft.com/office/drawing/2014/main" id="{0BCD8C04-CC7B-40EF-82EB-E9821F79B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70" y="2458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51D0B5D5-E89E-4F8B-BA6E-151E85DFD6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88" r="2" b="9174"/>
          <a:stretch/>
        </p:blipFill>
        <p:spPr>
          <a:xfrm>
            <a:off x="-170" y="10"/>
            <a:ext cx="8450317" cy="6857990"/>
          </a:xfrm>
          <a:prstGeom prst="rect">
            <a:avLst/>
          </a:prstGeom>
          <a:solidFill>
            <a:srgbClr val="FFC000"/>
          </a:solidFill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D7AB8A1C-4220-4417-9483-40992C662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88405"/>
            <a:ext cx="6443132" cy="4567137"/>
          </a:xfrm>
        </p:spPr>
        <p:txBody>
          <a:bodyPr>
            <a:normAutofit/>
          </a:bodyPr>
          <a:lstStyle/>
          <a:p>
            <a:pPr algn="l"/>
            <a:r>
              <a:rPr lang="it-IT" sz="4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Indicazioni Operative</a:t>
            </a:r>
            <a:br>
              <a:rPr lang="it-IT" sz="4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4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alle Scuole della </a:t>
            </a:r>
            <a:r>
              <a:rPr lang="it-IT" sz="4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Daunia</a:t>
            </a:r>
            <a:br>
              <a:rPr lang="it-IT" sz="4400" b="1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4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 il </a:t>
            </a:r>
            <a:r>
              <a:rPr lang="it-IT" sz="44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TFR Ultimo Miglio</a:t>
            </a:r>
            <a:br>
              <a:rPr lang="it-IT" sz="4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0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Edizione 11.2024</a:t>
            </a:r>
            <a:endParaRPr lang="it-IT" sz="2000" dirty="0">
              <a:solidFill>
                <a:srgbClr val="FFFFFF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9D7150E-25E4-4509-9258-52660A5190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0" r="-2" b="-2"/>
          <a:stretch/>
        </p:blipFill>
        <p:spPr>
          <a:xfrm>
            <a:off x="6225997" y="-2458"/>
            <a:ext cx="5962785" cy="685800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pic>
        <p:nvPicPr>
          <p:cNvPr id="63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7788642F-863E-4258-866D-06ADEB865B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880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3B0CA8A-A466-421F-8D5A-38F9975BE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2797"/>
            <a:ext cx="3707212" cy="1463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it-IT" sz="2000" b="0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Entrando</a:t>
            </a:r>
            <a:r>
              <a:rPr kumimoji="0" lang="en-US" altLang="it-IT" sz="20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it-IT" sz="2000" b="0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nella</a:t>
            </a:r>
            <a:r>
              <a:rPr kumimoji="0" lang="en-US" altLang="it-IT" sz="20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it-IT" sz="2000" b="1" i="1" u="none" strike="noStrike" kern="1200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+mj-lt"/>
                <a:ea typeface="+mj-ea"/>
                <a:cs typeface="+mj-cs"/>
              </a:rPr>
              <a:t>Posizione</a:t>
            </a:r>
            <a:r>
              <a:rPr kumimoji="0" lang="en-US" altLang="it-IT" sz="2000" b="1" i="1" u="none" strike="noStrike" kern="1200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it-IT" sz="2000" b="1" i="1" u="none" strike="noStrike" kern="1200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+mj-lt"/>
                <a:ea typeface="+mj-ea"/>
                <a:cs typeface="+mj-cs"/>
              </a:rPr>
              <a:t>Assicurativa</a:t>
            </a:r>
            <a:r>
              <a:rPr kumimoji="0" lang="en-US" altLang="it-IT" sz="2000" b="1" i="1" u="none" strike="noStrike" kern="1200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+mj-lt"/>
                <a:ea typeface="+mj-ea"/>
                <a:cs typeface="+mj-cs"/>
              </a:rPr>
              <a:t> Nuova </a:t>
            </a:r>
            <a:r>
              <a:rPr kumimoji="0" lang="en-US" altLang="it-IT" sz="2000" b="1" i="1" u="none" strike="noStrike" kern="1200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+mj-lt"/>
                <a:ea typeface="+mj-ea"/>
                <a:cs typeface="+mj-cs"/>
              </a:rPr>
              <a:t>PassWeb</a:t>
            </a:r>
            <a:r>
              <a:rPr kumimoji="0" lang="en-US" altLang="it-IT" sz="20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kumimoji="0" lang="en-US" altLang="it-IT" sz="2000" b="0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l’immagine</a:t>
            </a:r>
            <a:r>
              <a:rPr kumimoji="0" lang="en-US" altLang="it-IT" sz="20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it-IT" sz="2000" b="0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che</a:t>
            </a:r>
            <a:r>
              <a:rPr kumimoji="0" lang="en-US" altLang="it-IT" sz="20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compare è </a:t>
            </a:r>
            <a:r>
              <a:rPr kumimoji="0" lang="en-US" altLang="it-IT" sz="2000" b="0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questa</a:t>
            </a:r>
            <a:r>
              <a:rPr lang="en-US" altLang="it-IT" sz="2000" dirty="0">
                <a:latin typeface="+mj-lt"/>
                <a:ea typeface="+mj-ea"/>
                <a:cs typeface="+mj-cs"/>
              </a:rPr>
              <a:t>:</a:t>
            </a:r>
            <a:endParaRPr kumimoji="0" lang="en-US" altLang="it-IT" sz="20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9224EDA-CB7E-4E41-815B-49A227601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604" y="951703"/>
            <a:ext cx="6976268" cy="1463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R="0" lvl="0" algn="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Prima di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procedere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con la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lavorazione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, è bene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interrogarsi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su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cosa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si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deve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fare, se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trattasi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di TFS o TFR e se il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periodo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su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cui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si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decide di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intervenire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è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caricato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in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procedura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in modo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corretto</a:t>
            </a:r>
            <a:r>
              <a:rPr lang="en-US" altLang="it-IT" sz="2000" dirty="0">
                <a:latin typeface="+mj-lt"/>
              </a:rPr>
              <a:t>, </a:t>
            </a:r>
            <a:r>
              <a:rPr lang="en-US" altLang="it-IT" sz="2000" dirty="0" err="1">
                <a:latin typeface="+mj-lt"/>
              </a:rPr>
              <a:t>ecc</a:t>
            </a:r>
            <a:r>
              <a:rPr lang="en-US" altLang="it-IT" sz="2000" dirty="0">
                <a:latin typeface="+mj-lt"/>
              </a:rPr>
              <a:t>.</a:t>
            </a:r>
            <a:endParaRPr kumimoji="0" lang="en-US" altLang="it-IT" sz="2000" b="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7A86C49-698C-49E3-BB00-7CB2BDF2B8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936" y="2414743"/>
            <a:ext cx="10917936" cy="357562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8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AC9619C5-6FA4-42C6-BE6F-2292AE6A8A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44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6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EA63405-F739-41C3-A994-8E3BA3F85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823" y="3113751"/>
            <a:ext cx="10951464" cy="1463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Dove, nel primo caso e per i nostri scopi, occorre valorizzare la voce 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Previdenziale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14F8B87-63F1-4C40-8518-F18633E99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8304" y="2080982"/>
            <a:ext cx="11137873" cy="133654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Rectangle 2">
            <a:extLst>
              <a:ext uri="{FF2B5EF4-FFF2-40B4-BE49-F238E27FC236}">
                <a16:creationId xmlns:a16="http://schemas.microsoft.com/office/drawing/2014/main" id="{B5613A8E-42D6-4376-A1B2-1B12A8E44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739" y="227630"/>
            <a:ext cx="7400072" cy="1463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R="0" lvl="0" algn="r" fontAlgn="base">
              <a:spcBef>
                <a:spcPct val="0"/>
              </a:spcBef>
              <a:buClrTx/>
              <a:buSzTx/>
              <a:tabLst/>
            </a:pP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A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tal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proposito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, come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indicati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nelle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successive due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immagini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, per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una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lettura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veloce del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dato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,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abbiamo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due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strumenti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:</a:t>
            </a:r>
          </a:p>
          <a:p>
            <a:pPr marR="0" lvl="0" algn="r" fontAlgn="base">
              <a:spcBef>
                <a:spcPct val="0"/>
              </a:spcBef>
              <a:buClrTx/>
              <a:buSzTx/>
              <a:tabLst/>
            </a:pP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il </a:t>
            </a:r>
            <a:r>
              <a:rPr kumimoji="0" lang="en-US" altLang="it-IT" sz="2000" b="1" i="1" u="none" strike="noStrike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+mj-lt"/>
              </a:rPr>
              <a:t>Filtro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+mj-lt"/>
              </a:rPr>
              <a:t> </a:t>
            </a:r>
            <a:r>
              <a:rPr kumimoji="0" lang="en-US" altLang="it-IT" sz="2000" b="1" i="1" u="none" strike="noStrike" cap="none" normalizeH="0" baseline="0" dirty="0" err="1">
                <a:ln>
                  <a:noFill/>
                </a:ln>
                <a:solidFill>
                  <a:srgbClr val="00B0F0"/>
                </a:solidFill>
                <a:effectLst/>
                <a:latin typeface="+mj-lt"/>
              </a:rPr>
              <a:t>Iscrizioni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+mj-lt"/>
              </a:rPr>
              <a:t> </a:t>
            </a:r>
            <a:r>
              <a:rPr lang="en-US" altLang="it-IT" sz="2000" dirty="0">
                <a:latin typeface="+mj-lt"/>
              </a:rPr>
              <a:t>ed il </a:t>
            </a:r>
            <a:r>
              <a:rPr lang="en-US" altLang="it-IT" sz="2000" b="1" i="1" dirty="0" err="1">
                <a:solidFill>
                  <a:srgbClr val="00B0F0"/>
                </a:solidFill>
                <a:latin typeface="+mj-lt"/>
              </a:rPr>
              <a:t>Filtro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+mj-lt"/>
              </a:rPr>
              <a:t> </a:t>
            </a:r>
            <a:r>
              <a:rPr kumimoji="0" lang="en-US" altLang="it-IT" sz="2000" b="1" i="1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+mj-lt"/>
              </a:rPr>
              <a:t>Tipo Regime</a:t>
            </a:r>
            <a:endParaRPr kumimoji="0" lang="en-US" altLang="it-IT" sz="20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+mj-lt"/>
            </a:endParaRP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4D51083E-B5DD-4ED4-8C6B-B145A2A9E5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5" y="4150797"/>
            <a:ext cx="11103340" cy="134771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6DC39BB6-C2B1-4EA3-8A45-8AAE0D1335B4}"/>
              </a:ext>
            </a:extLst>
          </p:cNvPr>
          <p:cNvSpPr txBox="1"/>
          <p:nvPr/>
        </p:nvSpPr>
        <p:spPr>
          <a:xfrm>
            <a:off x="545668" y="5614707"/>
            <a:ext cx="111831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mentre nel secondo, la valorizzazione,</a:t>
            </a:r>
          </a:p>
          <a:p>
            <a:r>
              <a:rPr lang="it-IT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 vuole elaborare un TFR Ultimo Miglio, deve andare sul 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TFR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it-IT" sz="2000" dirty="0">
              <a:latin typeface="+mj-lt"/>
            </a:endParaRPr>
          </a:p>
        </p:txBody>
      </p:sp>
      <p:pic>
        <p:nvPicPr>
          <p:cNvPr id="20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DA4FC4A7-B59D-425A-BAD2-3F85F5F97C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06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B54B02C-6F0E-4AB2-A1F2-D8D7F74BE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723" y="1884594"/>
            <a:ext cx="3571810" cy="3573516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Selezionando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contemporaneamente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due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filtri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termini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indicati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è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possibile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avere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immediatamente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una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proiezione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periodi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verrebbero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esclusi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dal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progetto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liquidazione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 cui in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premessa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per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quali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occorre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intervenire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procedendo sui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singoli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periodi</a:t>
            </a:r>
            <a:b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…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Quando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NON è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possibile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agire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in modo </a:t>
            </a:r>
            <a:r>
              <a:rPr lang="en-US" sz="2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massivo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con la </a:t>
            </a:r>
            <a:r>
              <a:rPr lang="en-US" sz="2000" b="1" i="1" kern="1200" dirty="0" err="1">
                <a:solidFill>
                  <a:srgbClr val="00B0F0"/>
                </a:solidFill>
                <a:latin typeface="+mj-lt"/>
                <a:ea typeface="+mj-ea"/>
                <a:cs typeface="+mj-cs"/>
              </a:rPr>
              <a:t>Funzione</a:t>
            </a:r>
            <a:r>
              <a:rPr lang="en-US" sz="2000" kern="12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b="1" i="1" kern="1200" dirty="0" err="1">
                <a:solidFill>
                  <a:srgbClr val="00B0F0"/>
                </a:solidFill>
                <a:latin typeface="+mj-lt"/>
                <a:ea typeface="+mj-ea"/>
                <a:cs typeface="+mj-cs"/>
              </a:rPr>
              <a:t>Modifiche</a:t>
            </a:r>
            <a:r>
              <a:rPr lang="en-US" sz="2000" b="1" i="1" kern="12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b="1" i="1" kern="1200" dirty="0" err="1">
                <a:solidFill>
                  <a:srgbClr val="00B0F0"/>
                </a:solidFill>
                <a:latin typeface="+mj-lt"/>
                <a:ea typeface="+mj-ea"/>
                <a:cs typeface="+mj-cs"/>
              </a:rPr>
              <a:t>Generalizzate</a:t>
            </a:r>
            <a:r>
              <a:rPr lang="en-US" sz="2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37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BD487419-EBE2-43CD-824D-4D93B9F916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10692" y="1399889"/>
            <a:ext cx="7214616" cy="405822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6" name="Freccia in giù 25">
            <a:extLst>
              <a:ext uri="{FF2B5EF4-FFF2-40B4-BE49-F238E27FC236}">
                <a16:creationId xmlns:a16="http://schemas.microsoft.com/office/drawing/2014/main" id="{BE5B41AE-8D20-4393-9132-67407DA415C8}"/>
              </a:ext>
            </a:extLst>
          </p:cNvPr>
          <p:cNvSpPr/>
          <p:nvPr/>
        </p:nvSpPr>
        <p:spPr>
          <a:xfrm>
            <a:off x="6595110" y="1604241"/>
            <a:ext cx="190500" cy="560705"/>
          </a:xfrm>
          <a:prstGeom prst="downArrow">
            <a:avLst>
              <a:gd name="adj1" fmla="val 50000"/>
              <a:gd name="adj2" fmla="val 92800"/>
            </a:avLst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27" name="Freccia in giù 26">
            <a:extLst>
              <a:ext uri="{FF2B5EF4-FFF2-40B4-BE49-F238E27FC236}">
                <a16:creationId xmlns:a16="http://schemas.microsoft.com/office/drawing/2014/main" id="{F6C5FA99-2EA2-40B8-9351-58418C0F72BA}"/>
              </a:ext>
            </a:extLst>
          </p:cNvPr>
          <p:cNvSpPr/>
          <p:nvPr/>
        </p:nvSpPr>
        <p:spPr>
          <a:xfrm rot="5400000">
            <a:off x="8759192" y="3697290"/>
            <a:ext cx="190500" cy="560705"/>
          </a:xfrm>
          <a:prstGeom prst="downArrow">
            <a:avLst>
              <a:gd name="adj1" fmla="val 50000"/>
              <a:gd name="adj2" fmla="val 92800"/>
            </a:avLst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pic>
        <p:nvPicPr>
          <p:cNvPr id="29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09112405-3499-4C69-9294-80B4BD5311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743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C81A524-C300-451C-ACB3-F100D16DE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666" y="495715"/>
            <a:ext cx="11723334" cy="34107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R="0" lvl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Come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detto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,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quando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l’uso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contemporaneo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dei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citati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filtri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NON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soddisfa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il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progetto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di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liquidazione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della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prestazione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che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si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vuole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liquidare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, </a:t>
            </a:r>
            <a:r>
              <a:rPr kumimoji="0" lang="en-US" altLang="it-IT" sz="2000" b="1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occorre</a:t>
            </a:r>
            <a:r>
              <a:rPr kumimoji="0" lang="en-US" altLang="it-IT" sz="2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1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entrare</a:t>
            </a:r>
            <a:r>
              <a:rPr kumimoji="0" lang="en-US" altLang="it-IT" sz="2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in </a:t>
            </a:r>
            <a:r>
              <a:rPr kumimoji="0" lang="en-US" altLang="it-IT" sz="2000" b="1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ogni</a:t>
            </a:r>
            <a:r>
              <a:rPr kumimoji="0" lang="en-US" altLang="it-IT" sz="2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1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+mj-lt"/>
              </a:rPr>
              <a:t>SINGOLO</a:t>
            </a:r>
            <a:r>
              <a:rPr kumimoji="0" lang="en-US" altLang="it-IT" sz="2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1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periodo</a:t>
            </a:r>
            <a:r>
              <a:rPr kumimoji="0" lang="en-US" altLang="it-IT" sz="2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US" altLang="it-IT" sz="2000" b="1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oggetto</a:t>
            </a:r>
            <a:r>
              <a:rPr kumimoji="0" lang="en-US" altLang="it-IT" sz="2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di tale interesse</a:t>
            </a:r>
            <a:r>
              <a:rPr kumimoji="0" lang="en-US" altLang="it-IT" sz="20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FA0BD78-0A81-47C3-A894-143B1F423C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98373" y="1192617"/>
            <a:ext cx="7650349" cy="478146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A6A9DA01-34BE-45C6-A888-6AA1C95537EB}"/>
              </a:ext>
            </a:extLst>
          </p:cNvPr>
          <p:cNvSpPr txBox="1"/>
          <p:nvPr/>
        </p:nvSpPr>
        <p:spPr>
          <a:xfrm>
            <a:off x="468666" y="1154604"/>
            <a:ext cx="324075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Nella sua composizione,</a:t>
            </a:r>
          </a:p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 singolo periodo della</a:t>
            </a:r>
          </a:p>
          <a:p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Posizione Assicurativa</a:t>
            </a:r>
          </a:p>
          <a:p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Nuova </a:t>
            </a:r>
            <a:r>
              <a:rPr lang="it-IT" sz="2000" b="1" i="1" dirty="0" err="1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Passweb</a:t>
            </a:r>
            <a:endParaRPr lang="it-IT" sz="2000" b="1" i="1" dirty="0">
              <a:solidFill>
                <a:srgbClr val="3399FF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2000" b="1" i="1" dirty="0">
              <a:solidFill>
                <a:srgbClr val="3399FF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presenta due macro </a:t>
            </a:r>
            <a:r>
              <a:rPr lang="it-IT" sz="2000" b="1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Sezioni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quella in alto, che potremmo</a:t>
            </a:r>
          </a:p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definire </a:t>
            </a:r>
            <a:r>
              <a:rPr lang="it-IT" sz="2000" b="1" i="1" dirty="0">
                <a:solidFill>
                  <a:srgbClr val="3399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iuridica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 quella in basso, che tratta in</a:t>
            </a:r>
          </a:p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modo più specifico</a:t>
            </a:r>
          </a:p>
          <a:p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l’informazione </a:t>
            </a:r>
            <a:r>
              <a:rPr lang="it-IT" sz="2000" b="1" i="1" dirty="0">
                <a:solidFill>
                  <a:srgbClr val="3399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conomica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it-IT" sz="2000" dirty="0">
              <a:latin typeface="+mj-lt"/>
            </a:endParaRPr>
          </a:p>
        </p:txBody>
      </p:sp>
      <p:pic>
        <p:nvPicPr>
          <p:cNvPr id="31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78739B52-78E4-4D97-8A2F-79660D529C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2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2841611F-EB35-4049-87CC-BB4FC1849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50045" y="1489658"/>
            <a:ext cx="7332662" cy="3674770"/>
          </a:xfrm>
          <a:prstGeom prst="rect">
            <a:avLst/>
          </a:prstGeom>
          <a:noFill/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1C1FDA7-6632-44E4-A2A3-8019588D8367}"/>
              </a:ext>
            </a:extLst>
          </p:cNvPr>
          <p:cNvSpPr txBox="1"/>
          <p:nvPr/>
        </p:nvSpPr>
        <p:spPr>
          <a:xfrm>
            <a:off x="473508" y="630936"/>
            <a:ext cx="373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Una volta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entrati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in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fase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modifica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…</a:t>
            </a:r>
            <a:endParaRPr lang="it-IT" sz="2000" dirty="0">
              <a:latin typeface="+mj-lt"/>
            </a:endParaRPr>
          </a:p>
        </p:txBody>
      </p:sp>
      <p:sp>
        <p:nvSpPr>
          <p:cNvPr id="18" name="Freccia in giù 17">
            <a:extLst>
              <a:ext uri="{FF2B5EF4-FFF2-40B4-BE49-F238E27FC236}">
                <a16:creationId xmlns:a16="http://schemas.microsoft.com/office/drawing/2014/main" id="{222E6DE3-AD3F-48D9-9536-0A39B7139F7A}"/>
              </a:ext>
            </a:extLst>
          </p:cNvPr>
          <p:cNvSpPr/>
          <p:nvPr/>
        </p:nvSpPr>
        <p:spPr>
          <a:xfrm>
            <a:off x="7753350" y="1914208"/>
            <a:ext cx="190500" cy="560705"/>
          </a:xfrm>
          <a:prstGeom prst="downArrow">
            <a:avLst>
              <a:gd name="adj1" fmla="val 50000"/>
              <a:gd name="adj2" fmla="val 92800"/>
            </a:avLst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20" name="Freccia in giù 19">
            <a:extLst>
              <a:ext uri="{FF2B5EF4-FFF2-40B4-BE49-F238E27FC236}">
                <a16:creationId xmlns:a16="http://schemas.microsoft.com/office/drawing/2014/main" id="{297BD6E8-B7A7-4C7E-873D-499FB6D2A73B}"/>
              </a:ext>
            </a:extLst>
          </p:cNvPr>
          <p:cNvSpPr/>
          <p:nvPr/>
        </p:nvSpPr>
        <p:spPr>
          <a:xfrm rot="5400000">
            <a:off x="9795512" y="2676209"/>
            <a:ext cx="190500" cy="560705"/>
          </a:xfrm>
          <a:prstGeom prst="downArrow">
            <a:avLst>
              <a:gd name="adj1" fmla="val 50000"/>
              <a:gd name="adj2" fmla="val 92800"/>
            </a:avLst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pic>
        <p:nvPicPr>
          <p:cNvPr id="21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AB4FD352-3EA4-47B2-92EC-5497EB7191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47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0FA3972-4C89-45DC-8BB4-59598295E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66" y="484060"/>
            <a:ext cx="11548872" cy="124939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000" dirty="0"/>
              <a:t>… 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le </a:t>
            </a:r>
            <a:r>
              <a:rPr lang="en-US" sz="2000" b="1" u="sng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ea typeface="+mj-ea"/>
                <a:cs typeface="+mj-cs"/>
              </a:rPr>
              <a:t>UNICHE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operazioni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da fare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devono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riguardare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la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movimentazione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dei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b="1" kern="1200" dirty="0" err="1">
                <a:effectLst/>
                <a:ea typeface="+mj-ea"/>
                <a:cs typeface="+mj-cs"/>
              </a:rPr>
              <a:t>Menù</a:t>
            </a:r>
            <a:r>
              <a:rPr lang="en-US" sz="2000" b="1" kern="1200" dirty="0">
                <a:effectLst/>
                <a:ea typeface="+mj-ea"/>
                <a:cs typeface="+mj-cs"/>
              </a:rPr>
              <a:t> a </a:t>
            </a:r>
            <a:r>
              <a:rPr lang="en-US" sz="2000" b="1" dirty="0" err="1"/>
              <a:t>T</a:t>
            </a:r>
            <a:r>
              <a:rPr lang="en-US" sz="2000" b="1" kern="1200" dirty="0" err="1">
                <a:effectLst/>
                <a:ea typeface="+mj-ea"/>
                <a:cs typeface="+mj-cs"/>
              </a:rPr>
              <a:t>endina</a:t>
            </a:r>
            <a:r>
              <a:rPr lang="en-US" sz="2000" kern="1200" dirty="0">
                <a:effectLst/>
                <a:ea typeface="+mj-ea"/>
                <a:cs typeface="+mj-cs"/>
              </a:rPr>
              <a:t> </a:t>
            </a:r>
            <a:r>
              <a:rPr lang="en-US" sz="2000" b="1" i="1" kern="1200" dirty="0">
                <a:solidFill>
                  <a:srgbClr val="00B0F0"/>
                </a:solidFill>
                <a:effectLst/>
                <a:ea typeface="+mj-ea"/>
                <a:cs typeface="+mj-cs"/>
              </a:rPr>
              <a:t>Gestione </a:t>
            </a:r>
            <a:r>
              <a:rPr lang="en-US" sz="2000" b="1" i="1" kern="1200" dirty="0" err="1">
                <a:solidFill>
                  <a:srgbClr val="00B0F0"/>
                </a:solidFill>
                <a:effectLst/>
                <a:ea typeface="+mj-ea"/>
                <a:cs typeface="+mj-cs"/>
              </a:rPr>
              <a:t>Previdenziale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e </a:t>
            </a:r>
            <a:r>
              <a:rPr lang="en-US" sz="2000" b="1" i="1" kern="1200" dirty="0">
                <a:solidFill>
                  <a:srgbClr val="00B0F0"/>
                </a:solidFill>
                <a:effectLst/>
                <a:ea typeface="+mj-ea"/>
                <a:cs typeface="+mj-cs"/>
              </a:rPr>
              <a:t>Regime </a:t>
            </a:r>
            <a:r>
              <a:rPr lang="en-US" sz="2000" b="1" i="1" kern="1200" dirty="0" err="1">
                <a:solidFill>
                  <a:srgbClr val="00B0F0"/>
                </a:solidFill>
                <a:effectLst/>
                <a:ea typeface="+mj-ea"/>
                <a:cs typeface="+mj-cs"/>
              </a:rPr>
              <a:t>Previdenziale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,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su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cui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occorre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intervenire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sempre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avendo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bene in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mente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quello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che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è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l’intenzione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iniziale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,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riconducibile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al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progetto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di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liquidazione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che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si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vuole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ea typeface="+mj-ea"/>
                <a:cs typeface="+mj-cs"/>
              </a:rPr>
              <a:t>realizzare</a:t>
            </a:r>
            <a: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  <a:t>.</a:t>
            </a:r>
            <a:br>
              <a:rPr lang="en-US" sz="2000" kern="1200" dirty="0">
                <a:solidFill>
                  <a:schemeClr val="tx1"/>
                </a:solidFill>
                <a:effectLst/>
                <a:ea typeface="+mj-ea"/>
                <a:cs typeface="+mj-cs"/>
              </a:rPr>
            </a:br>
            <a:endParaRPr lang="en-US" sz="2000" kern="1200" dirty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egnaposto contenuto 3" descr="Immagine che contiene testo, schermata, numero, Carattere&#10;&#10;Descrizione generata automaticamente">
            <a:extLst>
              <a:ext uri="{FF2B5EF4-FFF2-40B4-BE49-F238E27FC236}">
                <a16:creationId xmlns:a16="http://schemas.microsoft.com/office/drawing/2014/main" id="{F8C35DD0-8E33-4F9D-BAA5-80D8900643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818" y="2217514"/>
            <a:ext cx="11548872" cy="3118196"/>
          </a:xfrm>
          <a:prstGeom prst="rect">
            <a:avLst/>
          </a:prstGeom>
          <a:noFill/>
        </p:spPr>
      </p:pic>
      <p:sp>
        <p:nvSpPr>
          <p:cNvPr id="7" name="Titolo 1">
            <a:extLst>
              <a:ext uri="{FF2B5EF4-FFF2-40B4-BE49-F238E27FC236}">
                <a16:creationId xmlns:a16="http://schemas.microsoft.com/office/drawing/2014/main" id="{D5901DF5-33DF-486D-91DE-6D6C4DDEB281}"/>
              </a:ext>
            </a:extLst>
          </p:cNvPr>
          <p:cNvSpPr txBox="1">
            <a:spLocks/>
          </p:cNvSpPr>
          <p:nvPr/>
        </p:nvSpPr>
        <p:spPr>
          <a:xfrm>
            <a:off x="0" y="5175431"/>
            <a:ext cx="11548872" cy="10296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dirty="0"/>
              <a:t>Una volta </a:t>
            </a:r>
            <a:r>
              <a:rPr lang="en-US" sz="2000" dirty="0" err="1"/>
              <a:t>fatta</a:t>
            </a:r>
            <a:r>
              <a:rPr lang="en-US" sz="2000" dirty="0"/>
              <a:t> </a:t>
            </a:r>
            <a:r>
              <a:rPr lang="en-US" sz="2000" dirty="0" err="1"/>
              <a:t>questa</a:t>
            </a:r>
            <a:r>
              <a:rPr lang="en-US" sz="2000" dirty="0"/>
              <a:t> </a:t>
            </a:r>
            <a:r>
              <a:rPr lang="en-US" sz="2000" dirty="0" err="1"/>
              <a:t>selezione</a:t>
            </a:r>
            <a:r>
              <a:rPr lang="en-US" sz="2000" dirty="0"/>
              <a:t> </a:t>
            </a:r>
            <a:r>
              <a:rPr lang="en-US" sz="2000" dirty="0" err="1"/>
              <a:t>iniziale</a:t>
            </a:r>
            <a:r>
              <a:rPr lang="en-US" sz="2000" dirty="0"/>
              <a:t>, </a:t>
            </a:r>
            <a:r>
              <a:rPr lang="en-US" sz="2000" dirty="0" err="1"/>
              <a:t>occorre</a:t>
            </a:r>
            <a:r>
              <a:rPr lang="en-US" sz="2000" dirty="0"/>
              <a:t> </a:t>
            </a:r>
            <a:r>
              <a:rPr lang="en-US" sz="2000" dirty="0" err="1"/>
              <a:t>intervenire</a:t>
            </a:r>
            <a:r>
              <a:rPr lang="en-US" sz="2000" dirty="0"/>
              <a:t> sui </a:t>
            </a:r>
            <a:r>
              <a:rPr lang="en-US" sz="2000" b="1" i="1" dirty="0" err="1"/>
              <a:t>campi</a:t>
            </a:r>
            <a:r>
              <a:rPr lang="en-US" sz="2000" b="1" i="1" dirty="0"/>
              <a:t> economici</a:t>
            </a:r>
            <a:r>
              <a:rPr lang="en-US" sz="2000" dirty="0"/>
              <a:t>, </a:t>
            </a:r>
            <a:r>
              <a:rPr lang="en-US" sz="2000" dirty="0" err="1"/>
              <a:t>che</a:t>
            </a:r>
            <a:r>
              <a:rPr lang="en-US" sz="2000" dirty="0"/>
              <a:t> per il </a:t>
            </a:r>
            <a:r>
              <a:rPr lang="en-US" sz="2000" b="1" i="1" dirty="0"/>
              <a:t>TFR Ultimo </a:t>
            </a:r>
            <a:r>
              <a:rPr lang="en-US" sz="2000" b="1" i="1" dirty="0" err="1"/>
              <a:t>Miglio</a:t>
            </a:r>
            <a:r>
              <a:rPr lang="en-US" sz="2000" b="1" dirty="0"/>
              <a:t> </a:t>
            </a:r>
            <a:r>
              <a:rPr lang="en-US" sz="2000" dirty="0" err="1"/>
              <a:t>sono</a:t>
            </a:r>
            <a:r>
              <a:rPr lang="en-US" sz="2000" dirty="0"/>
              <a:t> </a:t>
            </a:r>
            <a:r>
              <a:rPr lang="en-US" sz="2000" dirty="0" err="1"/>
              <a:t>tre</a:t>
            </a:r>
            <a:r>
              <a:rPr lang="en-US" sz="2000" dirty="0"/>
              <a:t>: (</a:t>
            </a:r>
            <a:r>
              <a:rPr lang="en-US" sz="2000" b="1" u="sng" dirty="0">
                <a:highlight>
                  <a:srgbClr val="FFFF00"/>
                </a:highlight>
              </a:rPr>
              <a:t>1</a:t>
            </a:r>
            <a:r>
              <a:rPr lang="en-US" sz="2000" dirty="0"/>
              <a:t>) </a:t>
            </a:r>
            <a:r>
              <a:rPr lang="en-US" sz="2000" b="1" i="1" dirty="0">
                <a:solidFill>
                  <a:srgbClr val="00B0F0"/>
                </a:solidFill>
              </a:rPr>
              <a:t>TFR</a:t>
            </a:r>
            <a:r>
              <a:rPr lang="en-US" sz="2000" dirty="0"/>
              <a:t>, (</a:t>
            </a:r>
            <a:r>
              <a:rPr lang="en-US" sz="2000" b="1" u="sng" dirty="0">
                <a:highlight>
                  <a:srgbClr val="FFFF00"/>
                </a:highlight>
              </a:rPr>
              <a:t>2</a:t>
            </a:r>
            <a:r>
              <a:rPr lang="en-US" sz="2000" dirty="0"/>
              <a:t>) </a:t>
            </a:r>
            <a:r>
              <a:rPr lang="en-US" sz="2000" b="1" i="1" dirty="0" err="1">
                <a:solidFill>
                  <a:srgbClr val="00B0F0"/>
                </a:solidFill>
              </a:rPr>
              <a:t>Retribuzione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b="1" i="1" dirty="0" err="1">
                <a:solidFill>
                  <a:srgbClr val="00B0F0"/>
                </a:solidFill>
              </a:rPr>
              <a:t>Valutabile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b="1" i="1" dirty="0">
                <a:solidFill>
                  <a:srgbClr val="00B0F0"/>
                </a:solidFill>
              </a:rPr>
              <a:t>per TFR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/>
              <a:t>e (</a:t>
            </a:r>
            <a:r>
              <a:rPr lang="en-US" sz="2000" b="1" u="sng" dirty="0">
                <a:highlight>
                  <a:srgbClr val="FFFF00"/>
                </a:highlight>
              </a:rPr>
              <a:t>3</a:t>
            </a:r>
            <a:r>
              <a:rPr lang="en-US" sz="2000" dirty="0"/>
              <a:t>) </a:t>
            </a:r>
            <a:r>
              <a:rPr lang="en-US" sz="2000" b="1" i="1" dirty="0" err="1">
                <a:solidFill>
                  <a:srgbClr val="00B0F0"/>
                </a:solidFill>
              </a:rPr>
              <a:t>Retribuzione</a:t>
            </a:r>
            <a:r>
              <a:rPr lang="en-US" sz="2000" b="1" i="1" dirty="0">
                <a:solidFill>
                  <a:srgbClr val="00B0F0"/>
                </a:solidFill>
              </a:rPr>
              <a:t> </a:t>
            </a:r>
            <a:r>
              <a:rPr lang="en-US" sz="2000" b="1" i="1" dirty="0" err="1">
                <a:solidFill>
                  <a:srgbClr val="00B0F0"/>
                </a:solidFill>
              </a:rPr>
              <a:t>Teorica</a:t>
            </a:r>
            <a:r>
              <a:rPr lang="en-US" sz="2000" b="1" i="1" dirty="0">
                <a:solidFill>
                  <a:srgbClr val="00B0F0"/>
                </a:solidFill>
              </a:rPr>
              <a:t> </a:t>
            </a:r>
            <a:r>
              <a:rPr lang="en-US" sz="2000" b="1" i="1" dirty="0" err="1">
                <a:solidFill>
                  <a:srgbClr val="00B0F0"/>
                </a:solidFill>
              </a:rPr>
              <a:t>Tabellare</a:t>
            </a:r>
            <a:r>
              <a:rPr lang="en-US" sz="2000" b="1" i="1" dirty="0">
                <a:solidFill>
                  <a:srgbClr val="00B0F0"/>
                </a:solidFill>
              </a:rPr>
              <a:t> TFR </a:t>
            </a:r>
            <a:r>
              <a:rPr lang="en-US" sz="2000" b="1" i="1" dirty="0" err="1">
                <a:solidFill>
                  <a:srgbClr val="00B0F0"/>
                </a:solidFill>
              </a:rPr>
              <a:t>su</a:t>
            </a:r>
            <a:r>
              <a:rPr lang="en-US" sz="2000" b="1" i="1" dirty="0">
                <a:solidFill>
                  <a:srgbClr val="00B0F0"/>
                </a:solidFill>
              </a:rPr>
              <a:t> Base </a:t>
            </a:r>
            <a:r>
              <a:rPr lang="en-US" sz="2000" b="1" i="1" dirty="0" err="1">
                <a:solidFill>
                  <a:srgbClr val="00B0F0"/>
                </a:solidFill>
              </a:rPr>
              <a:t>Mensile</a:t>
            </a:r>
            <a:r>
              <a:rPr lang="en-US" sz="2000" dirty="0"/>
              <a:t>.</a:t>
            </a:r>
          </a:p>
        </p:txBody>
      </p: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AE5E8F94-9022-4599-9307-1F8A89577272}"/>
              </a:ext>
            </a:extLst>
          </p:cNvPr>
          <p:cNvSpPr/>
          <p:nvPr/>
        </p:nvSpPr>
        <p:spPr>
          <a:xfrm>
            <a:off x="2237105" y="3183932"/>
            <a:ext cx="311150" cy="270510"/>
          </a:xfrm>
          <a:prstGeom prst="downArrow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10" name="Freccia in giù 9">
            <a:extLst>
              <a:ext uri="{FF2B5EF4-FFF2-40B4-BE49-F238E27FC236}">
                <a16:creationId xmlns:a16="http://schemas.microsoft.com/office/drawing/2014/main" id="{F3F977A6-BC1B-421F-8F1B-5A8D754E4A37}"/>
              </a:ext>
            </a:extLst>
          </p:cNvPr>
          <p:cNvSpPr/>
          <p:nvPr/>
        </p:nvSpPr>
        <p:spPr>
          <a:xfrm>
            <a:off x="8093559" y="3183932"/>
            <a:ext cx="311150" cy="270510"/>
          </a:xfrm>
          <a:prstGeom prst="downArrow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pic>
        <p:nvPicPr>
          <p:cNvPr id="1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A3ADC1ED-7EDD-424B-92BF-EC31A53354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746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DD714F32-79E4-4D37-B1C8-34BB99F93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231" y="1601382"/>
            <a:ext cx="10754780" cy="2500486"/>
          </a:xfrm>
          <a:prstGeom prst="rect">
            <a:avLst/>
          </a:prstGeom>
          <a:noFill/>
        </p:spPr>
      </p:pic>
      <p:grpSp>
        <p:nvGrpSpPr>
          <p:cNvPr id="2" name="Gruppo 1">
            <a:extLst>
              <a:ext uri="{FF2B5EF4-FFF2-40B4-BE49-F238E27FC236}">
                <a16:creationId xmlns:a16="http://schemas.microsoft.com/office/drawing/2014/main" id="{CAB88843-1281-464C-8A3C-E0D532C7B127}"/>
              </a:ext>
            </a:extLst>
          </p:cNvPr>
          <p:cNvGrpSpPr/>
          <p:nvPr/>
        </p:nvGrpSpPr>
        <p:grpSpPr>
          <a:xfrm>
            <a:off x="1250949" y="2274077"/>
            <a:ext cx="5518152" cy="991871"/>
            <a:chOff x="1250949" y="2274077"/>
            <a:chExt cx="5518152" cy="991871"/>
          </a:xfrm>
        </p:grpSpPr>
        <p:sp>
          <p:nvSpPr>
            <p:cNvPr id="15" name="Freccia in giù 14">
              <a:extLst>
                <a:ext uri="{FF2B5EF4-FFF2-40B4-BE49-F238E27FC236}">
                  <a16:creationId xmlns:a16="http://schemas.microsoft.com/office/drawing/2014/main" id="{5C6873DF-F15C-4194-ACD5-0039F54163C9}"/>
                </a:ext>
              </a:extLst>
            </p:cNvPr>
            <p:cNvSpPr/>
            <p:nvPr/>
          </p:nvSpPr>
          <p:spPr>
            <a:xfrm rot="16200000">
              <a:off x="1337626" y="2187400"/>
              <a:ext cx="106045" cy="279400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17" name="Freccia in giù 16">
              <a:extLst>
                <a:ext uri="{FF2B5EF4-FFF2-40B4-BE49-F238E27FC236}">
                  <a16:creationId xmlns:a16="http://schemas.microsoft.com/office/drawing/2014/main" id="{3A986FBC-FCBC-42DC-B5A8-9F0D20CF838A}"/>
                </a:ext>
              </a:extLst>
            </p:cNvPr>
            <p:cNvSpPr/>
            <p:nvPr/>
          </p:nvSpPr>
          <p:spPr>
            <a:xfrm rot="16200000">
              <a:off x="2756852" y="3073225"/>
              <a:ext cx="106045" cy="279400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  <p:sp>
          <p:nvSpPr>
            <p:cNvPr id="18" name="Freccia in giù 17">
              <a:extLst>
                <a:ext uri="{FF2B5EF4-FFF2-40B4-BE49-F238E27FC236}">
                  <a16:creationId xmlns:a16="http://schemas.microsoft.com/office/drawing/2014/main" id="{0B87C5A2-18CF-4005-B0DC-33FA7CE67A85}"/>
                </a:ext>
              </a:extLst>
            </p:cNvPr>
            <p:cNvSpPr/>
            <p:nvPr/>
          </p:nvSpPr>
          <p:spPr>
            <a:xfrm rot="16200000">
              <a:off x="6576378" y="3073226"/>
              <a:ext cx="106045" cy="279400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it-IT"/>
            </a:p>
          </p:txBody>
        </p:sp>
      </p:grp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D784FE4-1B63-4090-81D3-DAC9DA76CBB3}"/>
              </a:ext>
            </a:extLst>
          </p:cNvPr>
          <p:cNvSpPr txBox="1"/>
          <p:nvPr/>
        </p:nvSpPr>
        <p:spPr>
          <a:xfrm>
            <a:off x="510819" y="414801"/>
            <a:ext cx="10896192" cy="5940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 queste tre voci, quella che va sicuramente sempre inserita è quella della 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Retribuzione Teorica Tabellare TFR su Base Mensile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mentre per le altre due, la questione varia a seconda che il periodo sia utile o meno ai fini del TFR, benché giuridicamente compreso nel contratto oggetto di liquidazione del beneficio.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Nel caso fosse utile (ai fini del computo del beneficio), allora la 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Retribuzione Valutabile per TFR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va inserita comprendendo anche le voci escluse dall’indicazione del tabellare (ad esempio la </a:t>
            </a:r>
            <a:r>
              <a:rPr lang="it-IT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RPD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 la </a:t>
            </a:r>
            <a:r>
              <a:rPr lang="it-IT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CIA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valide per </a:t>
            </a:r>
            <a:r>
              <a:rPr lang="it-IT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 mensilità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con decorrenza dall’</a:t>
            </a:r>
            <a:r>
              <a:rPr lang="it-IT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01.01.2006)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Del valore inserito alla voce 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Retribuzione Valutabile per TFR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ricavata la relativa misura dell’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80%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questo dato va inserito alla voce </a:t>
            </a:r>
            <a:r>
              <a:rPr lang="it-IT" sz="2000" b="1" i="1" dirty="0">
                <a:solidFill>
                  <a:srgbClr val="3399FF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TFR</a:t>
            </a:r>
            <a:r>
              <a:rPr lang="it-IT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2000" dirty="0">
              <a:latin typeface="+mj-lt"/>
            </a:endParaRPr>
          </a:p>
        </p:txBody>
      </p:sp>
      <p:pic>
        <p:nvPicPr>
          <p:cNvPr id="19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E71AB156-D6B5-4FE9-B0BF-4AEFF3DF9B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26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C6FCCAB-ED7B-42E6-AB06-0383EE208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0414" y="640080"/>
            <a:ext cx="4758458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b="1"/>
              <a:t>FINE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7C95261-0B1B-4895-AD3A-D74BDDC128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" r="4" b="4"/>
          <a:stretch/>
        </p:blipFill>
        <p:spPr>
          <a:xfrm>
            <a:off x="20" y="10"/>
            <a:ext cx="6108141" cy="6857990"/>
          </a:xfrm>
          <a:custGeom>
            <a:avLst/>
            <a:gdLst/>
            <a:ahLst/>
            <a:cxnLst/>
            <a:rect l="l" t="t" r="r" b="b"/>
            <a:pathLst>
              <a:path w="6108161" h="6858000">
                <a:moveTo>
                  <a:pt x="0" y="0"/>
                </a:moveTo>
                <a:lnTo>
                  <a:pt x="2058355" y="0"/>
                </a:lnTo>
                <a:lnTo>
                  <a:pt x="3299791" y="0"/>
                </a:lnTo>
                <a:lnTo>
                  <a:pt x="6076880" y="0"/>
                </a:lnTo>
                <a:lnTo>
                  <a:pt x="6078171" y="10931"/>
                </a:lnTo>
                <a:cubicBezTo>
                  <a:pt x="6093300" y="94836"/>
                  <a:pt x="6090630" y="179884"/>
                  <a:pt x="6094698" y="264297"/>
                </a:cubicBezTo>
                <a:cubicBezTo>
                  <a:pt x="6099656" y="367652"/>
                  <a:pt x="6093427" y="471135"/>
                  <a:pt x="6091266" y="574617"/>
                </a:cubicBezTo>
                <a:cubicBezTo>
                  <a:pt x="6089359" y="662717"/>
                  <a:pt x="6080587" y="750690"/>
                  <a:pt x="6083384" y="838916"/>
                </a:cubicBezTo>
                <a:cubicBezTo>
                  <a:pt x="6083384" y="841968"/>
                  <a:pt x="6083384" y="845019"/>
                  <a:pt x="6083384" y="848070"/>
                </a:cubicBezTo>
                <a:cubicBezTo>
                  <a:pt x="6075375" y="945068"/>
                  <a:pt x="6075375" y="1042576"/>
                  <a:pt x="6083384" y="1139574"/>
                </a:cubicBezTo>
                <a:cubicBezTo>
                  <a:pt x="6085964" y="1179950"/>
                  <a:pt x="6085240" y="1220466"/>
                  <a:pt x="6081223" y="1260728"/>
                </a:cubicBezTo>
                <a:cubicBezTo>
                  <a:pt x="6077409" y="1311960"/>
                  <a:pt x="6065204" y="1364083"/>
                  <a:pt x="6073976" y="1414934"/>
                </a:cubicBezTo>
                <a:cubicBezTo>
                  <a:pt x="6079722" y="1456784"/>
                  <a:pt x="6082913" y="1498940"/>
                  <a:pt x="6083511" y="1541172"/>
                </a:cubicBezTo>
                <a:cubicBezTo>
                  <a:pt x="6087833" y="1635755"/>
                  <a:pt x="6083638" y="1730847"/>
                  <a:pt x="6082112" y="1825685"/>
                </a:cubicBezTo>
                <a:cubicBezTo>
                  <a:pt x="6080205" y="1936286"/>
                  <a:pt x="6083002" y="2046634"/>
                  <a:pt x="6074103" y="2157235"/>
                </a:cubicBezTo>
                <a:cubicBezTo>
                  <a:pt x="6069145" y="2246581"/>
                  <a:pt x="6069145" y="2336130"/>
                  <a:pt x="6074103" y="2425476"/>
                </a:cubicBezTo>
                <a:cubicBezTo>
                  <a:pt x="6076519" y="2507473"/>
                  <a:pt x="6088850" y="2588454"/>
                  <a:pt x="6086816" y="2671214"/>
                </a:cubicBezTo>
                <a:cubicBezTo>
                  <a:pt x="6084401" y="2767832"/>
                  <a:pt x="6072959" y="2863940"/>
                  <a:pt x="6076519" y="2960685"/>
                </a:cubicBezTo>
                <a:cubicBezTo>
                  <a:pt x="6078171" y="3006832"/>
                  <a:pt x="6078299" y="3052980"/>
                  <a:pt x="6079316" y="3099127"/>
                </a:cubicBezTo>
                <a:cubicBezTo>
                  <a:pt x="6080333" y="3154682"/>
                  <a:pt x="6090376" y="3210110"/>
                  <a:pt x="6084782" y="3265665"/>
                </a:cubicBezTo>
                <a:cubicBezTo>
                  <a:pt x="6075502" y="3358087"/>
                  <a:pt x="6051475" y="3448857"/>
                  <a:pt x="6066476" y="3543567"/>
                </a:cubicBezTo>
                <a:cubicBezTo>
                  <a:pt x="6074739" y="3595690"/>
                  <a:pt x="6084146" y="3647940"/>
                  <a:pt x="6088850" y="3700571"/>
                </a:cubicBezTo>
                <a:cubicBezTo>
                  <a:pt x="6093045" y="3747608"/>
                  <a:pt x="6103724" y="3795408"/>
                  <a:pt x="6095588" y="3842191"/>
                </a:cubicBezTo>
                <a:cubicBezTo>
                  <a:pt x="6088723" y="3882237"/>
                  <a:pt x="6092410" y="3922282"/>
                  <a:pt x="6087070" y="3962327"/>
                </a:cubicBezTo>
                <a:cubicBezTo>
                  <a:pt x="6080078" y="4014831"/>
                  <a:pt x="6076265" y="4068352"/>
                  <a:pt x="6071052" y="4121111"/>
                </a:cubicBezTo>
                <a:cubicBezTo>
                  <a:pt x="6066221" y="4169038"/>
                  <a:pt x="6062662" y="4216838"/>
                  <a:pt x="6075375" y="4261841"/>
                </a:cubicBezTo>
                <a:cubicBezTo>
                  <a:pt x="6106394" y="4375112"/>
                  <a:pt x="6089359" y="4487748"/>
                  <a:pt x="6077663" y="4600257"/>
                </a:cubicBezTo>
                <a:cubicBezTo>
                  <a:pt x="6071942" y="4655049"/>
                  <a:pt x="6063552" y="4712765"/>
                  <a:pt x="6076265" y="4762853"/>
                </a:cubicBezTo>
                <a:cubicBezTo>
                  <a:pt x="6099783" y="4851716"/>
                  <a:pt x="6081350" y="4936764"/>
                  <a:pt x="6071179" y="5021432"/>
                </a:cubicBezTo>
                <a:cubicBezTo>
                  <a:pt x="6061009" y="5106099"/>
                  <a:pt x="6058594" y="5189495"/>
                  <a:pt x="6076392" y="5272637"/>
                </a:cubicBezTo>
                <a:cubicBezTo>
                  <a:pt x="6088850" y="5331116"/>
                  <a:pt x="6088850" y="5390612"/>
                  <a:pt x="6090376" y="5449600"/>
                </a:cubicBezTo>
                <a:cubicBezTo>
                  <a:pt x="6091266" y="5486339"/>
                  <a:pt x="6077663" y="5523842"/>
                  <a:pt x="6068637" y="5560582"/>
                </a:cubicBezTo>
                <a:cubicBezTo>
                  <a:pt x="6052364" y="5626943"/>
                  <a:pt x="6046517" y="5694321"/>
                  <a:pt x="6068637" y="5759029"/>
                </a:cubicBezTo>
                <a:cubicBezTo>
                  <a:pt x="6099148" y="5848655"/>
                  <a:pt x="6116691" y="5938407"/>
                  <a:pt x="6103978" y="6033117"/>
                </a:cubicBezTo>
                <a:cubicBezTo>
                  <a:pt x="6096732" y="6091724"/>
                  <a:pt x="6094952" y="6151347"/>
                  <a:pt x="6084019" y="6209190"/>
                </a:cubicBezTo>
                <a:cubicBezTo>
                  <a:pt x="6065713" y="6304790"/>
                  <a:pt x="6072196" y="6399882"/>
                  <a:pt x="6086816" y="6494211"/>
                </a:cubicBezTo>
                <a:cubicBezTo>
                  <a:pt x="6096897" y="6573081"/>
                  <a:pt x="6097965" y="6652829"/>
                  <a:pt x="6089994" y="6731941"/>
                </a:cubicBezTo>
                <a:lnTo>
                  <a:pt x="6081268" y="6858000"/>
                </a:lnTo>
                <a:lnTo>
                  <a:pt x="3299791" y="6858000"/>
                </a:lnTo>
                <a:lnTo>
                  <a:pt x="205835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5" name="sketchy line">
            <a:extLst>
              <a:ext uri="{FF2B5EF4-FFF2-40B4-BE49-F238E27FC236}">
                <a16:creationId xmlns:a16="http://schemas.microsoft.com/office/drawing/2014/main" id="{82580482-BA80-420A-8A05-C58E97F2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1142" y="4409267"/>
            <a:ext cx="4242816" cy="18288"/>
          </a:xfrm>
          <a:custGeom>
            <a:avLst/>
            <a:gdLst>
              <a:gd name="connsiteX0" fmla="*/ 0 w 4242816"/>
              <a:gd name="connsiteY0" fmla="*/ 0 h 18288"/>
              <a:gd name="connsiteX1" fmla="*/ 690973 w 4242816"/>
              <a:gd name="connsiteY1" fmla="*/ 0 h 18288"/>
              <a:gd name="connsiteX2" fmla="*/ 1212233 w 4242816"/>
              <a:gd name="connsiteY2" fmla="*/ 0 h 18288"/>
              <a:gd name="connsiteX3" fmla="*/ 1860778 w 4242816"/>
              <a:gd name="connsiteY3" fmla="*/ 0 h 18288"/>
              <a:gd name="connsiteX4" fmla="*/ 2424466 w 4242816"/>
              <a:gd name="connsiteY4" fmla="*/ 0 h 18288"/>
              <a:gd name="connsiteX5" fmla="*/ 3115439 w 4242816"/>
              <a:gd name="connsiteY5" fmla="*/ 0 h 18288"/>
              <a:gd name="connsiteX6" fmla="*/ 3636699 w 4242816"/>
              <a:gd name="connsiteY6" fmla="*/ 0 h 18288"/>
              <a:gd name="connsiteX7" fmla="*/ 4242816 w 4242816"/>
              <a:gd name="connsiteY7" fmla="*/ 0 h 18288"/>
              <a:gd name="connsiteX8" fmla="*/ 4242816 w 4242816"/>
              <a:gd name="connsiteY8" fmla="*/ 18288 h 18288"/>
              <a:gd name="connsiteX9" fmla="*/ 3636699 w 4242816"/>
              <a:gd name="connsiteY9" fmla="*/ 18288 h 18288"/>
              <a:gd name="connsiteX10" fmla="*/ 3030583 w 4242816"/>
              <a:gd name="connsiteY10" fmla="*/ 18288 h 18288"/>
              <a:gd name="connsiteX11" fmla="*/ 2466894 w 4242816"/>
              <a:gd name="connsiteY11" fmla="*/ 18288 h 18288"/>
              <a:gd name="connsiteX12" fmla="*/ 1988062 w 4242816"/>
              <a:gd name="connsiteY12" fmla="*/ 18288 h 18288"/>
              <a:gd name="connsiteX13" fmla="*/ 1466802 w 4242816"/>
              <a:gd name="connsiteY13" fmla="*/ 18288 h 18288"/>
              <a:gd name="connsiteX14" fmla="*/ 860686 w 4242816"/>
              <a:gd name="connsiteY14" fmla="*/ 18288 h 18288"/>
              <a:gd name="connsiteX15" fmla="*/ 0 w 4242816"/>
              <a:gd name="connsiteY15" fmla="*/ 18288 h 18288"/>
              <a:gd name="connsiteX16" fmla="*/ 0 w 4242816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2816" h="18288" fill="none" extrusionOk="0">
                <a:moveTo>
                  <a:pt x="0" y="0"/>
                </a:moveTo>
                <a:cubicBezTo>
                  <a:pt x="249934" y="1471"/>
                  <a:pt x="379877" y="-29444"/>
                  <a:pt x="690973" y="0"/>
                </a:cubicBezTo>
                <a:cubicBezTo>
                  <a:pt x="1002069" y="29444"/>
                  <a:pt x="1021583" y="17501"/>
                  <a:pt x="1212233" y="0"/>
                </a:cubicBezTo>
                <a:cubicBezTo>
                  <a:pt x="1402883" y="-17501"/>
                  <a:pt x="1678760" y="5386"/>
                  <a:pt x="1860778" y="0"/>
                </a:cubicBezTo>
                <a:cubicBezTo>
                  <a:pt x="2042796" y="-5386"/>
                  <a:pt x="2245608" y="-22401"/>
                  <a:pt x="2424466" y="0"/>
                </a:cubicBezTo>
                <a:cubicBezTo>
                  <a:pt x="2603324" y="22401"/>
                  <a:pt x="2890020" y="33806"/>
                  <a:pt x="3115439" y="0"/>
                </a:cubicBezTo>
                <a:cubicBezTo>
                  <a:pt x="3340858" y="-33806"/>
                  <a:pt x="3428300" y="18628"/>
                  <a:pt x="3636699" y="0"/>
                </a:cubicBezTo>
                <a:cubicBezTo>
                  <a:pt x="3845098" y="-18628"/>
                  <a:pt x="4108824" y="5541"/>
                  <a:pt x="4242816" y="0"/>
                </a:cubicBezTo>
                <a:cubicBezTo>
                  <a:pt x="4242066" y="4160"/>
                  <a:pt x="4243125" y="10356"/>
                  <a:pt x="4242816" y="18288"/>
                </a:cubicBezTo>
                <a:cubicBezTo>
                  <a:pt x="4113424" y="32735"/>
                  <a:pt x="3768327" y="47567"/>
                  <a:pt x="3636699" y="18288"/>
                </a:cubicBezTo>
                <a:cubicBezTo>
                  <a:pt x="3505071" y="-10991"/>
                  <a:pt x="3294208" y="-4990"/>
                  <a:pt x="3030583" y="18288"/>
                </a:cubicBezTo>
                <a:cubicBezTo>
                  <a:pt x="2766958" y="41566"/>
                  <a:pt x="2649277" y="20974"/>
                  <a:pt x="2466894" y="18288"/>
                </a:cubicBezTo>
                <a:cubicBezTo>
                  <a:pt x="2284511" y="15602"/>
                  <a:pt x="2151277" y="1154"/>
                  <a:pt x="1988062" y="18288"/>
                </a:cubicBezTo>
                <a:cubicBezTo>
                  <a:pt x="1824847" y="35422"/>
                  <a:pt x="1691359" y="9265"/>
                  <a:pt x="1466802" y="18288"/>
                </a:cubicBezTo>
                <a:cubicBezTo>
                  <a:pt x="1242245" y="27311"/>
                  <a:pt x="1006161" y="36605"/>
                  <a:pt x="860686" y="18288"/>
                </a:cubicBezTo>
                <a:cubicBezTo>
                  <a:pt x="715211" y="-29"/>
                  <a:pt x="242774" y="46538"/>
                  <a:pt x="0" y="18288"/>
                </a:cubicBezTo>
                <a:cubicBezTo>
                  <a:pt x="-146" y="11482"/>
                  <a:pt x="-422" y="5192"/>
                  <a:pt x="0" y="0"/>
                </a:cubicBezTo>
                <a:close/>
              </a:path>
              <a:path w="4242816" h="18288" stroke="0" extrusionOk="0">
                <a:moveTo>
                  <a:pt x="0" y="0"/>
                </a:moveTo>
                <a:cubicBezTo>
                  <a:pt x="259751" y="-14018"/>
                  <a:pt x="356632" y="-15007"/>
                  <a:pt x="521260" y="0"/>
                </a:cubicBezTo>
                <a:cubicBezTo>
                  <a:pt x="685888" y="15007"/>
                  <a:pt x="885786" y="5167"/>
                  <a:pt x="1212233" y="0"/>
                </a:cubicBezTo>
                <a:cubicBezTo>
                  <a:pt x="1538680" y="-5167"/>
                  <a:pt x="1458849" y="7951"/>
                  <a:pt x="1691065" y="0"/>
                </a:cubicBezTo>
                <a:cubicBezTo>
                  <a:pt x="1923281" y="-7951"/>
                  <a:pt x="1985780" y="-16303"/>
                  <a:pt x="2169897" y="0"/>
                </a:cubicBezTo>
                <a:cubicBezTo>
                  <a:pt x="2354014" y="16303"/>
                  <a:pt x="2633054" y="-2739"/>
                  <a:pt x="2776014" y="0"/>
                </a:cubicBezTo>
                <a:cubicBezTo>
                  <a:pt x="2918974" y="2739"/>
                  <a:pt x="3112688" y="-15682"/>
                  <a:pt x="3339702" y="0"/>
                </a:cubicBezTo>
                <a:cubicBezTo>
                  <a:pt x="3566716" y="15682"/>
                  <a:pt x="4015278" y="-28467"/>
                  <a:pt x="4242816" y="0"/>
                </a:cubicBezTo>
                <a:cubicBezTo>
                  <a:pt x="4243501" y="7633"/>
                  <a:pt x="4242294" y="10002"/>
                  <a:pt x="4242816" y="18288"/>
                </a:cubicBezTo>
                <a:cubicBezTo>
                  <a:pt x="3924964" y="16283"/>
                  <a:pt x="3746362" y="-1805"/>
                  <a:pt x="3551843" y="18288"/>
                </a:cubicBezTo>
                <a:cubicBezTo>
                  <a:pt x="3357324" y="38381"/>
                  <a:pt x="3126422" y="47156"/>
                  <a:pt x="2860870" y="18288"/>
                </a:cubicBezTo>
                <a:cubicBezTo>
                  <a:pt x="2595318" y="-10580"/>
                  <a:pt x="2572437" y="11441"/>
                  <a:pt x="2297182" y="18288"/>
                </a:cubicBezTo>
                <a:cubicBezTo>
                  <a:pt x="2021927" y="25135"/>
                  <a:pt x="1916908" y="33601"/>
                  <a:pt x="1733493" y="18288"/>
                </a:cubicBezTo>
                <a:cubicBezTo>
                  <a:pt x="1550078" y="2975"/>
                  <a:pt x="1412440" y="27896"/>
                  <a:pt x="1212233" y="18288"/>
                </a:cubicBezTo>
                <a:cubicBezTo>
                  <a:pt x="1012026" y="8680"/>
                  <a:pt x="914386" y="13859"/>
                  <a:pt x="648545" y="18288"/>
                </a:cubicBezTo>
                <a:cubicBezTo>
                  <a:pt x="382704" y="22717"/>
                  <a:pt x="233522" y="39342"/>
                  <a:pt x="0" y="18288"/>
                </a:cubicBezTo>
                <a:cubicBezTo>
                  <a:pt x="-772" y="13661"/>
                  <a:pt x="-839" y="849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442C94D6-78D2-4545-AAA6-BF30D3156A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8872" y="5990366"/>
            <a:ext cx="619963" cy="73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08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</TotalTime>
  <Words>497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Indicazioni Operative alle Scuole della Daunia per il TFR Ultimo Miglio Edizione 11.2024</vt:lpstr>
      <vt:lpstr>Presentazione standard di PowerPoint</vt:lpstr>
      <vt:lpstr>Presentazione standard di PowerPoint</vt:lpstr>
      <vt:lpstr>Selezionando contemporaneamente i due filtri nei termini indicati, è possibile avere immediatamente una proiezione dei periodi che verrebbero esclusi dal progetto di liquidazione di cui in premessa, per i quali occorre intervenire, procedendo sui singoli periodi   … Quando NON è possibile agire in modo massivo, con la Funzione Modifiche Generalizzate.</vt:lpstr>
      <vt:lpstr>Presentazione standard di PowerPoint</vt:lpstr>
      <vt:lpstr>Presentazione standard di PowerPoint</vt:lpstr>
      <vt:lpstr>… le UNICHE operazioni da fare devono riguardare la movimentazione dei Menù a Tendina Gestione Previdenziale e Regime Previdenziale, su cui occorre intervenire sempre avendo bene in mente quello che è l’intenzione iniziale, riconducibile al progetto di liquidazione che si vuole realizzare. </vt:lpstr>
      <vt:lpstr>Presentazione standard di PowerPoint</vt:lpstr>
      <vt:lpstr>FINE</vt:lpstr>
    </vt:vector>
  </TitlesOfParts>
  <Company>I.N.P.S. - Office 365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Indicazioni Operative alle Scuole della Daunia per il TFR Ultimo Miglio Edizione 11.2024</dc:title>
  <dc:creator>Mazzardo Alfredo Giovanni</dc:creator>
  <cp:lastModifiedBy>Mazzardo Alfredo Giovanni</cp:lastModifiedBy>
  <cp:revision>8</cp:revision>
  <dcterms:created xsi:type="dcterms:W3CDTF">2024-10-30T16:50:14Z</dcterms:created>
  <dcterms:modified xsi:type="dcterms:W3CDTF">2024-11-01T08:37:47Z</dcterms:modified>
</cp:coreProperties>
</file>